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1" r:id="rId5"/>
    <p:sldId id="284" r:id="rId6"/>
    <p:sldId id="293" r:id="rId7"/>
    <p:sldId id="278" r:id="rId8"/>
    <p:sldId id="280" r:id="rId9"/>
    <p:sldId id="261" r:id="rId10"/>
    <p:sldId id="273" r:id="rId11"/>
    <p:sldId id="294" r:id="rId12"/>
    <p:sldId id="295" r:id="rId13"/>
    <p:sldId id="296" r:id="rId14"/>
    <p:sldId id="298" r:id="rId15"/>
    <p:sldId id="299" r:id="rId16"/>
    <p:sldId id="297" r:id="rId17"/>
    <p:sldId id="300" r:id="rId18"/>
    <p:sldId id="279" r:id="rId19"/>
    <p:sldId id="301" r:id="rId20"/>
    <p:sldId id="302" r:id="rId21"/>
    <p:sldId id="265" r:id="rId22"/>
    <p:sldId id="303" r:id="rId23"/>
    <p:sldId id="304" r:id="rId24"/>
    <p:sldId id="305" r:id="rId25"/>
    <p:sldId id="277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879" autoAdjust="0"/>
  </p:normalViewPr>
  <p:slideViewPr>
    <p:cSldViewPr snapToGrid="0">
      <p:cViewPr>
        <p:scale>
          <a:sx n="108" d="100"/>
          <a:sy n="108" d="100"/>
        </p:scale>
        <p:origin x="564" y="45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9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8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46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02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16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1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323" y="2286000"/>
            <a:ext cx="11370364" cy="2286000"/>
          </a:xfrm>
        </p:spPr>
        <p:txBody>
          <a:bodyPr/>
          <a:lstStyle/>
          <a:p>
            <a:pPr marL="0" marR="0">
              <a:spcBef>
                <a:spcPts val="2400"/>
              </a:spcBef>
              <a:spcAft>
                <a:spcPts val="200"/>
              </a:spcAft>
            </a:pPr>
            <a:r>
              <a:rPr lang="en-US" sz="2800" b="1" kern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Parallel Image Filter Pipeline Using Java Concurrency</a:t>
            </a:r>
            <a:br>
              <a:rPr lang="en-US" sz="2800" b="1" kern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cap="all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concurrent programming</a:t>
            </a:r>
            <a:br>
              <a:rPr lang="en-US" sz="1800" cap="all" dirty="0">
                <a:effectLst/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E69D78-5197-6010-2C3C-4F280810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81404"/>
            <a:ext cx="9144000" cy="2286000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parallelfilter.java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C3B75-311A-D2FE-64A5-BC07C90F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3"/>
            <a:ext cx="6665495" cy="5037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71D1CE-CDE4-D8CA-35DE-1286B43B0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90" y="9903"/>
            <a:ext cx="5940000" cy="503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0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E69D78-5197-6010-2C3C-4F280810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29486"/>
            <a:ext cx="9144000" cy="2286000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Imageviewer.java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78CFF-2868-42F4-C046-F97C4D16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59" y="1528540"/>
            <a:ext cx="613495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E69D78-5197-6010-2C3C-4F280810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2451"/>
            <a:ext cx="9144000" cy="2286000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Imagefilterapp.java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5764-6865-EF40-A4B1-78103CDA5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8" y="-2"/>
            <a:ext cx="6096000" cy="5270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DBF37-EA6D-4300-EDB0-C43AB1B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68" y="-1"/>
            <a:ext cx="4754503" cy="52700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E1071-78E2-8D9C-58FC-719C3796BA0F}"/>
              </a:ext>
            </a:extLst>
          </p:cNvPr>
          <p:cNvSpPr/>
          <p:nvPr/>
        </p:nvSpPr>
        <p:spPr>
          <a:xfrm>
            <a:off x="5589456" y="5798459"/>
            <a:ext cx="8899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18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E69D78-5197-6010-2C3C-4F280810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64655"/>
            <a:ext cx="9144000" cy="2286000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ImageFILTERAPP.java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71AD5-81CF-1EB2-F8CB-6C3AC4A23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4615"/>
          <a:stretch/>
        </p:blipFill>
        <p:spPr>
          <a:xfrm>
            <a:off x="0" y="0"/>
            <a:ext cx="6910754" cy="5076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054CC-93B7-E418-0B1C-6780706CD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/>
          <a:stretch/>
        </p:blipFill>
        <p:spPr>
          <a:xfrm>
            <a:off x="6910754" y="0"/>
            <a:ext cx="5281246" cy="50769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42C9F7-E3B1-3CF0-B2AC-FFDDD182118C}"/>
              </a:ext>
            </a:extLst>
          </p:cNvPr>
          <p:cNvSpPr/>
          <p:nvPr/>
        </p:nvSpPr>
        <p:spPr>
          <a:xfrm>
            <a:off x="4465305" y="5798459"/>
            <a:ext cx="31382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&amp; FILTERS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5188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E69D78-5197-6010-2C3C-4F280810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64655"/>
            <a:ext cx="9144000" cy="2286000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ImageFILTERAPP.java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42C9F7-E3B1-3CF0-B2AC-FFDDD182118C}"/>
              </a:ext>
            </a:extLst>
          </p:cNvPr>
          <p:cNvSpPr/>
          <p:nvPr/>
        </p:nvSpPr>
        <p:spPr>
          <a:xfrm>
            <a:off x="5224773" y="5798459"/>
            <a:ext cx="16193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E42CC-A1EA-C97A-8314-B9EE4F45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07" y="0"/>
            <a:ext cx="4085821" cy="4958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A82478-EBD9-760E-A19F-1935423A8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" b="1466"/>
          <a:stretch/>
        </p:blipFill>
        <p:spPr>
          <a:xfrm>
            <a:off x="5666828" y="483577"/>
            <a:ext cx="4944165" cy="41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8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9701" cy="4137189"/>
          </a:xfrm>
          <a:noFill/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Tools used:</a:t>
            </a:r>
          </a:p>
          <a:p>
            <a:pPr lvl="1"/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Java Flight Recorder for profiling.</a:t>
            </a:r>
            <a:endParaRPr lang="en-US" dirty="0">
              <a:latin typeface="+mj-lt"/>
            </a:endParaRPr>
          </a:p>
          <a:p>
            <a:pPr lvl="1"/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VisualVM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for memory and CPU usage monitoring.</a:t>
            </a:r>
            <a:endParaRPr lang="en-US" dirty="0">
              <a:latin typeface="+mj-lt"/>
            </a:endParaRPr>
          </a:p>
          <a:p>
            <a:pPr lvl="1"/>
            <a:r>
              <a:rPr lang="en-US" sz="1800" dirty="0">
                <a:effectLst/>
                <a:latin typeface="+mj-lt"/>
                <a:ea typeface="Constantia" panose="02030602050306030303" pitchFamily="18" charset="0"/>
                <a:cs typeface="Times New Roman" panose="02020603050405020304" pitchFamily="18" charset="0"/>
              </a:rPr>
              <a:t>CSV export of benchmark data → plotted externally.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Technologies used:</a:t>
            </a:r>
          </a:p>
          <a:p>
            <a:pPr lvl="1"/>
            <a:r>
              <a:rPr lang="en-US" sz="1800" dirty="0">
                <a:effectLst/>
                <a:latin typeface="+mj-lt"/>
                <a:ea typeface="Constantia" panose="02030602050306030303" pitchFamily="18" charset="0"/>
                <a:cs typeface="Times New Roman" panose="02020603050405020304" pitchFamily="18" charset="0"/>
              </a:rPr>
              <a:t>CPU: Intel Core i7-9700K</a:t>
            </a:r>
            <a:endParaRPr lang="en-US" dirty="0">
              <a:latin typeface="+mj-lt"/>
            </a:endParaRPr>
          </a:p>
          <a:p>
            <a:pPr lvl="1"/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RAM: 16 GB</a:t>
            </a:r>
          </a:p>
          <a:p>
            <a:pPr lvl="1"/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OS: Windows 11</a:t>
            </a:r>
          </a:p>
          <a:p>
            <a:pPr lvl="1"/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Java: OpenJDK 17</a:t>
            </a:r>
          </a:p>
          <a:p>
            <a:pPr lvl="1"/>
            <a:r>
              <a:rPr lang="en-US" dirty="0">
                <a:latin typeface="+mj-lt"/>
              </a:rPr>
              <a:t>Swing GUI</a:t>
            </a:r>
          </a:p>
          <a:p>
            <a:pPr lvl="1"/>
            <a:r>
              <a:rPr lang="en-US" dirty="0">
                <a:latin typeface="+mj-lt"/>
              </a:rPr>
              <a:t>ForkJoinPool for parallelism</a:t>
            </a:r>
          </a:p>
          <a:p>
            <a:pPr lvl="1"/>
            <a:r>
              <a:rPr lang="en-US" dirty="0">
                <a:latin typeface="+mj-lt"/>
              </a:rPr>
              <a:t>Gradle for build &amp; run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lvl="1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125" y="1216240"/>
            <a:ext cx="5987332" cy="3541623"/>
          </a:xfrm>
          <a:noFill/>
        </p:spPr>
        <p:txBody>
          <a:bodyPr>
            <a:noAutofit/>
          </a:bodyPr>
          <a:lstStyle/>
          <a:p>
            <a:r>
              <a:rPr lang="en-US" sz="2800" dirty="0"/>
              <a:t>Box Blur</a:t>
            </a:r>
            <a:br>
              <a:rPr lang="en-US" sz="2800" dirty="0"/>
            </a:br>
            <a:r>
              <a:rPr lang="en-US" sz="2800" dirty="0"/>
              <a:t>Gaussian Blur</a:t>
            </a:r>
            <a:br>
              <a:rPr lang="en-US" sz="2800" dirty="0"/>
            </a:br>
            <a:r>
              <a:rPr lang="en-US" sz="2800" dirty="0"/>
              <a:t>Sharpen</a:t>
            </a:r>
            <a:br>
              <a:rPr lang="en-US" sz="2800" dirty="0"/>
            </a:br>
            <a:r>
              <a:rPr lang="en-US" sz="2800" dirty="0"/>
              <a:t>Sobel Edge Detection</a:t>
            </a:r>
            <a:br>
              <a:rPr lang="en-US" sz="2800" dirty="0"/>
            </a:br>
            <a:r>
              <a:rPr lang="en-US" sz="2800" dirty="0"/>
              <a:t>Emboss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0" r="22470"/>
          <a:stretch/>
        </p:blipFill>
        <p:spPr>
          <a:xfrm flipH="1">
            <a:off x="6111240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Core filters</a:t>
            </a:r>
          </a:p>
        </p:txBody>
      </p:sp>
    </p:spTree>
    <p:extLst>
      <p:ext uri="{BB962C8B-B14F-4D97-AF65-F5344CB8AC3E}">
        <p14:creationId xmlns:p14="http://schemas.microsoft.com/office/powerpoint/2010/main" val="408535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" r="117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Testing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2501231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/>
              <a:t>Before Gui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CBE3E-8A4A-F5D8-30FF-CBE46465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30" y="1585108"/>
            <a:ext cx="11372340" cy="43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29E799CC-2BA7-8E18-8566-9AA1BE8683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6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97"/>
    </mc:Choice>
    <mc:Fallback>
      <p:transition spd="slow" advTm="121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454" y="217503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AGENDA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22135"/>
          <a:stretch/>
        </p:blipFill>
        <p:spPr>
          <a:xfrm>
            <a:off x="74486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454" y="2450592"/>
            <a:ext cx="5061336" cy="3740340"/>
          </a:xfrm>
          <a:noFill/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GOALS</a:t>
            </a:r>
          </a:p>
          <a:p>
            <a:r>
              <a:rPr lang="en-US" dirty="0"/>
              <a:t>Strategy and algorithm</a:t>
            </a:r>
          </a:p>
          <a:p>
            <a:r>
              <a:rPr lang="en-US" dirty="0"/>
              <a:t>Coding part</a:t>
            </a:r>
          </a:p>
          <a:p>
            <a:r>
              <a:rPr lang="en-US" dirty="0"/>
              <a:t>Technologies Used</a:t>
            </a:r>
          </a:p>
          <a:p>
            <a:r>
              <a:rPr lang="en-US" dirty="0"/>
              <a:t>Core filters</a:t>
            </a:r>
          </a:p>
          <a:p>
            <a:r>
              <a:rPr lang="en-US" dirty="0"/>
              <a:t>Testing methodology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900" y="4918274"/>
            <a:ext cx="9144000" cy="683219"/>
          </a:xfrm>
        </p:spPr>
        <p:txBody>
          <a:bodyPr/>
          <a:lstStyle/>
          <a:p>
            <a:r>
              <a:rPr lang="en-US" dirty="0"/>
              <a:t>Graphical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C6FF7-6F8C-3A07-3DD1-DECC0D5F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58" y="516249"/>
            <a:ext cx="7322484" cy="414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7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0E71A-F2E2-60D7-F810-4682E1A3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68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/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5C9F6-201D-90C5-1AD1-55072048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0" y="1282517"/>
            <a:ext cx="8645371" cy="48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8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The Fork/Join framework proved effective in scaling convolution operations, achieving significant speed ups.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onstantia" panose="02030602050306030303" pitchFamily="18" charset="0"/>
                <a:cs typeface="Times New Roman" panose="02020603050405020304" pitchFamily="18" charset="0"/>
              </a:rPr>
              <a:t>Up to 10x speed-up on large images. </a:t>
            </a:r>
            <a:endParaRPr lang="en-US" sz="2000" dirty="0">
              <a:solidFill>
                <a:srgbClr val="595959"/>
              </a:solidFill>
              <a:effectLst/>
              <a:latin typeface="+mj-lt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onstantia" panose="02030602050306030303" pitchFamily="18" charset="0"/>
                <a:cs typeface="Times New Roman" panose="02020603050405020304" pitchFamily="18" charset="0"/>
              </a:rPr>
              <a:t>Responsive GUI during filtering. Scalable with CPU cores.</a:t>
            </a:r>
            <a:endParaRPr lang="en-US" sz="2000" dirty="0">
              <a:solidFill>
                <a:srgbClr val="595959"/>
              </a:solidFill>
              <a:effectLst/>
              <a:latin typeface="+mj-lt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ffectLst/>
                <a:latin typeface="+mj-lt"/>
                <a:ea typeface="Constantia" panose="02030602050306030303" pitchFamily="18" charset="0"/>
                <a:cs typeface="Times New Roman" panose="02020603050405020304" pitchFamily="18" charset="0"/>
              </a:rPr>
              <a:t>Wins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onstantia" panose="02030602050306030303" pitchFamily="18" charset="0"/>
                <a:cs typeface="Times New Roman" panose="02020603050405020304" pitchFamily="18" charset="0"/>
              </a:rPr>
              <a:t>: Massive time reduction, higher CPU utilization.</a:t>
            </a:r>
            <a:endParaRPr lang="en-US" sz="2000" dirty="0">
              <a:solidFill>
                <a:srgbClr val="595959"/>
              </a:solidFill>
              <a:effectLst/>
              <a:latin typeface="+mj-lt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ffectLst/>
                <a:latin typeface="+mj-lt"/>
                <a:ea typeface="Constantia" panose="02030602050306030303" pitchFamily="18" charset="0"/>
                <a:cs typeface="Times New Roman" panose="02020603050405020304" pitchFamily="18" charset="0"/>
              </a:rPr>
              <a:t>Costs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onstantia" panose="02030602050306030303" pitchFamily="18" charset="0"/>
                <a:cs typeface="Times New Roman" panose="02020603050405020304" pitchFamily="18" charset="0"/>
              </a:rPr>
              <a:t>: Slight increase in memory usage and code complexity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rgbClr val="595959"/>
              </a:solidFill>
              <a:effectLst/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" b="1358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Dr Mohamad Aoude</a:t>
            </a:r>
          </a:p>
          <a:p>
            <a:r>
              <a:rPr lang="en-US" dirty="0"/>
              <a:t>Concurrent Programming</a:t>
            </a:r>
          </a:p>
          <a:p>
            <a:r>
              <a:rPr lang="en-US" dirty="0"/>
              <a:t>https://github.com/zaynabbaalbaki/Parallel-Image-Filter-Pipeline-Using-Java-Concurrency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10953584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400" dirty="0">
                <a:latin typeface="+mj-lt"/>
              </a:rPr>
              <a:t>Image processing plays a vital role in many modern applications, from photography and medical imaging to computer vision and artificial intelligence. </a:t>
            </a:r>
          </a:p>
          <a:p>
            <a:pPr lvl="1"/>
            <a:r>
              <a:rPr lang="en-US" sz="2400" dirty="0">
                <a:latin typeface="+mj-lt"/>
              </a:rPr>
              <a:t>To improve performance and responsiveness, especially with large images or complex filters, parallel computing techniques are increasingly used. </a:t>
            </a:r>
          </a:p>
          <a:p>
            <a:pPr lvl="1"/>
            <a:r>
              <a:rPr lang="en-US" sz="2400" dirty="0">
                <a:latin typeface="+mj-lt"/>
              </a:rPr>
              <a:t>This project explores how image filtering can be enhanced using parallel programming in Java, aiming to reduce processing time while maintaining quality. </a:t>
            </a:r>
          </a:p>
          <a:p>
            <a:pPr lvl="1"/>
            <a:r>
              <a:rPr lang="en-US" sz="2400" dirty="0">
                <a:latin typeface="+mj-lt"/>
              </a:rPr>
              <a:t>Through graphical visualization and performance measurement, it demonstrates the benefits of combining user-friendly interfaces with efficient computational methods.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8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614" y="1262380"/>
            <a:ext cx="5987332" cy="290068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Apply image filters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Compare sequential vs parallel processing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Measure and export benchmark results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 create a Gui </a:t>
            </a:r>
            <a:br>
              <a:rPr lang="en-US" dirty="0"/>
            </a:br>
            <a:endParaRPr lang="en-US" dirty="0"/>
          </a:p>
        </p:txBody>
      </p: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0" r="22470"/>
          <a:stretch/>
        </p:blipFill>
        <p:spPr>
          <a:xfrm flipH="1">
            <a:off x="6111240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Design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Strategy and algorithm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7" r="26587"/>
          <a:stretch/>
        </p:blipFill>
        <p:spPr>
          <a:xfrm>
            <a:off x="0" y="0"/>
            <a:ext cx="45004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 dirty="0">
                <a:latin typeface="+mj-lt"/>
              </a:rPr>
              <a:t>The sequential baseline processes.</a:t>
            </a:r>
          </a:p>
          <a:p>
            <a:r>
              <a:rPr lang="en-US" sz="1600" dirty="0">
                <a:latin typeface="+mj-lt"/>
              </a:rPr>
              <a:t>Parallel Convolution Filtering with Fork/Join in Java.</a:t>
            </a:r>
          </a:p>
          <a:p>
            <a:r>
              <a:rPr lang="en-US" sz="1600" dirty="0">
                <a:latin typeface="+mj-lt"/>
              </a:rPr>
              <a:t>Optimized Image Processing with Recursive Parallelism.</a:t>
            </a:r>
          </a:p>
          <a:p>
            <a:r>
              <a:rPr lang="en-US" sz="1600" dirty="0">
                <a:latin typeface="+mj-lt"/>
              </a:rPr>
              <a:t>Fork/Join-Based Convolution for High-Speed Image Filtering.</a:t>
            </a:r>
          </a:p>
          <a:p>
            <a:r>
              <a:rPr lang="en-US" sz="1600" dirty="0">
                <a:latin typeface="+mj-lt"/>
              </a:rPr>
              <a:t>Scalable Image Filtering Using Divide-and-Conquer.</a:t>
            </a:r>
          </a:p>
          <a:p>
            <a:r>
              <a:rPr lang="en-US" sz="1600" dirty="0">
                <a:latin typeface="+mj-lt"/>
              </a:rPr>
              <a:t>Thread-Efficient Image Filtering with BufferedImage and ForkJoinPool.</a:t>
            </a:r>
          </a:p>
          <a:p>
            <a:r>
              <a:rPr lang="en-US" sz="1600" dirty="0">
                <a:latin typeface="+mj-lt"/>
              </a:rPr>
              <a:t>Lightweight Parallel Filtering Using Java’s Fork/Join Framework.</a:t>
            </a:r>
          </a:p>
          <a:p>
            <a:r>
              <a:rPr lang="en-US" sz="1600" dirty="0">
                <a:latin typeface="+mj-lt"/>
              </a:rPr>
              <a:t>Row-Wise Parallel Convolution for Image Enhancement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Coding part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GO to further details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E69D78-5197-6010-2C3C-4F280810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7718"/>
            <a:ext cx="9144000" cy="2286000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Imageutils.java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162AB-FFF5-8FD3-756E-AAA1A59A4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74" y="606411"/>
            <a:ext cx="7001852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E69D78-5197-6010-2C3C-4F280810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5746"/>
            <a:ext cx="9144000" cy="2286000"/>
          </a:xfrm>
          <a:ln w="127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SequentialFilter.java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32466-E4D1-E20A-D7AD-00887682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93" y="-16042"/>
            <a:ext cx="7457414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306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245</TotalTime>
  <Words>409</Words>
  <Application>Microsoft Office PowerPoint</Application>
  <PresentationFormat>Widescreen</PresentationFormat>
  <Paragraphs>82</Paragraphs>
  <Slides>23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Constantia</vt:lpstr>
      <vt:lpstr>Times New Roman</vt:lpstr>
      <vt:lpstr>Wingdings</vt:lpstr>
      <vt:lpstr>Custom</vt:lpstr>
      <vt:lpstr>Parallel Image Filter Pipeline Using Java Concurrency concurrent programming </vt:lpstr>
      <vt:lpstr>AGENDA</vt:lpstr>
      <vt:lpstr>INTRODUCTION</vt:lpstr>
      <vt:lpstr> Apply image filters  Compare sequential vs parallel processing  Measure and export benchmark results  create a Gui  </vt:lpstr>
      <vt:lpstr>Design and Optimization</vt:lpstr>
      <vt:lpstr>Strategy and algorithm</vt:lpstr>
      <vt:lpstr>Coding part</vt:lpstr>
      <vt:lpstr>Imageutils.java</vt:lpstr>
      <vt:lpstr>SequentialFilter.java</vt:lpstr>
      <vt:lpstr>parallelfilter.java</vt:lpstr>
      <vt:lpstr>Imageviewer.java</vt:lpstr>
      <vt:lpstr>Imagefilterapp.java</vt:lpstr>
      <vt:lpstr>ImageFILTERAPP.java</vt:lpstr>
      <vt:lpstr>ImageFILTERAPP.java</vt:lpstr>
      <vt:lpstr>Technologies Used</vt:lpstr>
      <vt:lpstr>Box Blur Gaussian Blur Sharpen Sobel Edge Detection Emboss  </vt:lpstr>
      <vt:lpstr>Testing methodology</vt:lpstr>
      <vt:lpstr>Before Gui</vt:lpstr>
      <vt:lpstr>PowerPoint Presentation</vt:lpstr>
      <vt:lpstr>PowerPoint Presentation</vt:lpstr>
      <vt:lpstr>GitHub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Image Filter Pipeline Using Java Concurrency concurrent programming </dc:title>
  <dc:creator>Zaynab Zaynab baalbaki</dc:creator>
  <cp:lastModifiedBy>Zaynab Zaynab baalbaki</cp:lastModifiedBy>
  <cp:revision>38</cp:revision>
  <dcterms:created xsi:type="dcterms:W3CDTF">2025-07-10T09:35:21Z</dcterms:created>
  <dcterms:modified xsi:type="dcterms:W3CDTF">2025-07-10T13:40:47Z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